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5" r:id="rId6"/>
    <p:sldId id="277" r:id="rId7"/>
    <p:sldId id="278" r:id="rId8"/>
    <p:sldId id="281" r:id="rId9"/>
    <p:sldId id="282" r:id="rId10"/>
    <p:sldId id="286" r:id="rId11"/>
    <p:sldId id="284" r:id="rId12"/>
    <p:sldId id="287" r:id="rId13"/>
    <p:sldId id="270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40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9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610600" y="1104900"/>
            <a:ext cx="9186353" cy="7954867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19678" r="-1007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00870" y="444639"/>
            <a:ext cx="2934435" cy="2934435"/>
          </a:xfrm>
          <a:custGeom>
            <a:avLst/>
            <a:gdLst/>
            <a:ahLst/>
            <a:cxnLst/>
            <a:rect l="l" t="t" r="r" b="b"/>
            <a:pathLst>
              <a:path w="2934435" h="2934435">
                <a:moveTo>
                  <a:pt x="0" y="0"/>
                </a:moveTo>
                <a:lnTo>
                  <a:pt x="2934435" y="0"/>
                </a:lnTo>
                <a:lnTo>
                  <a:pt x="2934435" y="2934434"/>
                </a:lnTo>
                <a:lnTo>
                  <a:pt x="0" y="2934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924436" y="7866622"/>
            <a:ext cx="1468750" cy="2937500"/>
          </a:xfrm>
          <a:custGeom>
            <a:avLst/>
            <a:gdLst/>
            <a:ahLst/>
            <a:cxnLst/>
            <a:rect l="l" t="t" r="r" b="b"/>
            <a:pathLst>
              <a:path w="1468750" h="293750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424367" y="2568817"/>
            <a:ext cx="2627846" cy="1313923"/>
            <a:chOff x="0" y="0"/>
            <a:chExt cx="3503795" cy="1751897"/>
          </a:xfrm>
        </p:grpSpPr>
        <p:sp>
          <p:nvSpPr>
            <p:cNvPr id="7" name="Freeform 7"/>
            <p:cNvSpPr/>
            <p:nvPr/>
          </p:nvSpPr>
          <p:spPr>
            <a:xfrm>
              <a:off x="1751897" y="0"/>
              <a:ext cx="1751897" cy="1751897"/>
            </a:xfrm>
            <a:custGeom>
              <a:avLst/>
              <a:gdLst/>
              <a:ahLst/>
              <a:cxnLst/>
              <a:rect l="l" t="t" r="r" b="b"/>
              <a:pathLst>
                <a:path w="1751897" h="1751897">
                  <a:moveTo>
                    <a:pt x="0" y="0"/>
                  </a:moveTo>
                  <a:lnTo>
                    <a:pt x="1751898" y="0"/>
                  </a:lnTo>
                  <a:lnTo>
                    <a:pt x="1751898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51897" cy="1751897"/>
            </a:xfrm>
            <a:custGeom>
              <a:avLst/>
              <a:gdLst/>
              <a:ahLst/>
              <a:cxnLst/>
              <a:rect l="l" t="t" r="r" b="b"/>
              <a:pathLst>
                <a:path w="1751897" h="1751897">
                  <a:moveTo>
                    <a:pt x="0" y="0"/>
                  </a:moveTo>
                  <a:lnTo>
                    <a:pt x="1751897" y="0"/>
                  </a:lnTo>
                  <a:lnTo>
                    <a:pt x="1751897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47725"/>
            <a:ext cx="7989824" cy="9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Full stack(</a:t>
            </a:r>
            <a:r>
              <a:rPr lang="ko-KR" altLang="en-US" sz="2400" b="1" dirty="0" err="1">
                <a:solidFill>
                  <a:schemeClr val="bg1"/>
                </a:solidFill>
              </a:rPr>
              <a:t>풀스택</a:t>
            </a:r>
            <a:r>
              <a:rPr lang="en-US" altLang="ko-KR" sz="2400" b="1" dirty="0">
                <a:solidFill>
                  <a:schemeClr val="bg1"/>
                </a:solidFill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</a:rPr>
              <a:t>웹 개발자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과정 </a:t>
            </a:r>
            <a:r>
              <a:rPr lang="ko-KR" altLang="en-US" sz="2400" b="1" dirty="0" err="1">
                <a:solidFill>
                  <a:schemeClr val="bg1"/>
                </a:solidFill>
              </a:rPr>
              <a:t>박제연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pPr>
              <a:lnSpc>
                <a:spcPts val="4176"/>
              </a:lnSpc>
            </a:pPr>
            <a:r>
              <a:rPr lang="en-US" sz="2400" dirty="0">
                <a:solidFill>
                  <a:srgbClr val="FFFFFF"/>
                </a:solidFill>
              </a:rPr>
              <a:t>2023/10/31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5400" y="8115300"/>
            <a:ext cx="7989824" cy="6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5"/>
              </a:lnSpc>
            </a:pPr>
            <a:r>
              <a:rPr lang="en-US" sz="6600" spc="-90" dirty="0" err="1">
                <a:solidFill>
                  <a:srgbClr val="FFFFFF"/>
                </a:solidFill>
                <a:ea typeface="Gothic A1 Bold"/>
              </a:rPr>
              <a:t>SuperCar</a:t>
            </a:r>
            <a:r>
              <a:rPr lang="en-US" sz="6600" spc="-90" dirty="0">
                <a:solidFill>
                  <a:srgbClr val="FFFFFF"/>
                </a:solidFill>
                <a:ea typeface="Gothic A1 Bold"/>
              </a:rPr>
              <a:t> Experience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8.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DB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설계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B09F816-6C52-8333-19F7-2FCEBF637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781300"/>
            <a:ext cx="157353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2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9.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기능 정의서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65927"/>
              </p:ext>
            </p:extLst>
          </p:nvPr>
        </p:nvGraphicFramePr>
        <p:xfrm>
          <a:off x="3189933" y="2560874"/>
          <a:ext cx="11353800" cy="7606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4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6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4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대분류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중분류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617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회원관리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　회원수정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가입한 회원의 정보 수정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회원탈퇴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가입된 회원의 정보 삭제처리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차량검색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차량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검색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글목록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개글만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글작성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추가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글수정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수정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글삭제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삭제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95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글보기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상세보기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답변달기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답변글</a:t>
                      </a: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작성하기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시승신청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신청작성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시승을 원하는 차량을 선택하여 </a:t>
                      </a:r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시승신청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0817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비회원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회원관련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이용자</a:t>
                      </a:r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249134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웹페이지이용을 위한 회원가입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4582"/>
                  </a:ext>
                </a:extLst>
              </a:tr>
              <a:tr h="5081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차량검색</a:t>
                      </a:r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입력한 값에 근접한 차량들의 목록 출력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136211"/>
                  </a:ext>
                </a:extLst>
              </a:tr>
              <a:tr h="5081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시승신청관리</a:t>
                      </a: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사용자가 신청한 시승신청 내역을 출력</a:t>
                      </a:r>
                      <a:endParaRPr lang="en-US" altLang="ko-KR" sz="14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46" marR="10346" marT="7762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208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3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10.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기능 정의서 및 설계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A5B623A-B5CA-E5F4-7AB7-81C01C835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00300"/>
            <a:ext cx="17602200" cy="75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2171" y="-238126"/>
            <a:ext cx="18932341" cy="10763252"/>
            <a:chOff x="0" y="0"/>
            <a:chExt cx="25243122" cy="1435100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5220" r="15638" b="832"/>
            <a:stretch>
              <a:fillRect/>
            </a:stretch>
          </p:blipFill>
          <p:spPr>
            <a:xfrm>
              <a:off x="0" y="0"/>
              <a:ext cx="25243122" cy="1435100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447675" y="-374650"/>
            <a:ext cx="19183350" cy="3394075"/>
            <a:chOff x="0" y="0"/>
            <a:chExt cx="5052405" cy="89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189158" y="1322388"/>
            <a:ext cx="3243005" cy="1309191"/>
            <a:chOff x="0" y="0"/>
            <a:chExt cx="4324006" cy="1745587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2069" y="-516173"/>
            <a:ext cx="3243005" cy="1309191"/>
            <a:chOff x="0" y="0"/>
            <a:chExt cx="4324006" cy="1745587"/>
          </a:xfrm>
        </p:grpSpPr>
        <p:sp>
          <p:nvSpPr>
            <p:cNvPr id="12" name="Freeform 12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00100"/>
            <a:ext cx="7132171" cy="138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1"/>
              </a:lnSpc>
            </a:pPr>
            <a:r>
              <a:rPr lang="en-US" sz="7599" spc="-189">
                <a:solidFill>
                  <a:srgbClr val="FFFFFF"/>
                </a:solidFill>
                <a:ea typeface="Gothic A1 Heavy"/>
              </a:rPr>
              <a:t>감사합니다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01300" y="895350"/>
            <a:ext cx="6858000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2999" dirty="0">
                <a:solidFill>
                  <a:srgbClr val="FFFFFF"/>
                </a:solidFill>
                <a:ea typeface="Gothic A1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9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630400" y="198215"/>
            <a:ext cx="3243005" cy="1309191"/>
            <a:chOff x="0" y="0"/>
            <a:chExt cx="4324006" cy="1745587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1917" y="3834309"/>
            <a:ext cx="3243005" cy="130919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제목 1"/>
          <p:cNvSpPr txBox="1">
            <a:spLocks/>
          </p:cNvSpPr>
          <p:nvPr/>
        </p:nvSpPr>
        <p:spPr>
          <a:xfrm>
            <a:off x="1222383" y="411960"/>
            <a:ext cx="3745154" cy="1166812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400" b="1" dirty="0">
                <a:solidFill>
                  <a:srgbClr val="756B5F"/>
                </a:solidFill>
              </a:rPr>
              <a:t>INDEX</a:t>
            </a:r>
            <a:endParaRPr lang="ko-KR" altLang="en-US" sz="6400" b="1" dirty="0">
              <a:solidFill>
                <a:srgbClr val="756B5F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71600" y="2095500"/>
            <a:ext cx="5040000" cy="504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100" b="1" dirty="0">
                <a:solidFill>
                  <a:schemeClr val="bg1"/>
                </a:solidFill>
                <a:latin typeface="+mn-ea"/>
              </a:rPr>
              <a:t>계획</a:t>
            </a:r>
            <a:endParaRPr lang="en-US" altLang="ko-KR" sz="2100" b="1" dirty="0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주제 및 목적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개발환경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개발리소스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504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작업분할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구조도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(WBS)</a:t>
            </a:r>
          </a:p>
          <a:p>
            <a:pPr marL="504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작업일정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46025" y="3238500"/>
            <a:ext cx="5333144" cy="597914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200" b="1">
                <a:solidFill>
                  <a:schemeClr val="bg1"/>
                </a:solidFill>
                <a:latin typeface="+mn-ea"/>
              </a:rPr>
              <a:t>분석 및 설계</a:t>
            </a:r>
            <a:endParaRPr lang="en-US" altLang="ko-KR" sz="22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요구사항 분석</a:t>
            </a:r>
            <a:endParaRPr lang="en-US" altLang="ko-KR" sz="20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유스케이스 다이어그램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(Usecase Diagram)</a:t>
            </a: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순차다이어그램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(Sequence Diagram)</a:t>
            </a: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기능정의서</a:t>
            </a:r>
            <a:endParaRPr lang="en-US" altLang="ko-KR" sz="20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9.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설계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(ERD)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613595" y="4381500"/>
            <a:ext cx="5040000" cy="504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571500">
              <a:lnSpc>
                <a:spcPct val="18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200" b="1">
                <a:solidFill>
                  <a:schemeClr val="bg1"/>
                </a:solidFill>
                <a:latin typeface="+mn-ea"/>
              </a:rPr>
              <a:t>구현 및 테스트</a:t>
            </a:r>
            <a:endParaRPr lang="en-US" altLang="ko-KR" sz="22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10. Project source Explore</a:t>
            </a:r>
            <a:endParaRPr lang="ko-KR" altLang="en-US" sz="2000">
              <a:solidFill>
                <a:srgbClr val="C00000"/>
              </a:solidFill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11. UI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시연 및 핵심 기능</a:t>
            </a:r>
            <a:endParaRPr lang="en-US" altLang="ko-KR" sz="2000" b="1">
              <a:solidFill>
                <a:schemeClr val="bg1"/>
              </a:solidFill>
              <a:latin typeface="+mn-ea"/>
            </a:endParaRPr>
          </a:p>
          <a:p>
            <a:pPr marL="504000" lvl="1">
              <a:lnSpc>
                <a:spcPct val="18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12.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차후 개발 내용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7945" y="-4453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6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1.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주제 및 목적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976745" y="2446615"/>
            <a:ext cx="154940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464646"/>
                </a:solidFill>
                <a:latin typeface="+mj-lt"/>
                <a:ea typeface="+mj-ea"/>
              </a:rPr>
              <a:t>1.2 </a:t>
            </a:r>
            <a:r>
              <a:rPr lang="ko-KR" altLang="en-US" sz="2800" b="1" dirty="0">
                <a:solidFill>
                  <a:srgbClr val="464646"/>
                </a:solidFill>
                <a:latin typeface="+mj-lt"/>
                <a:ea typeface="+mj-ea"/>
              </a:rPr>
              <a:t>참조</a:t>
            </a:r>
            <a:endParaRPr lang="en-US" altLang="ko-KR" sz="2800" b="1" dirty="0">
              <a:solidFill>
                <a:srgbClr val="464646"/>
              </a:solidFill>
              <a:latin typeface="+mj-lt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64646"/>
                </a:solidFill>
                <a:latin typeface="+mj-lt"/>
                <a:ea typeface="+mj-ea"/>
              </a:rPr>
              <a:t>기존에 운영되고 있는 자동차 홈페이지 및 시승 사이트를 참조</a:t>
            </a:r>
          </a:p>
        </p:txBody>
      </p:sp>
      <p:sp>
        <p:nvSpPr>
          <p:cNvPr id="12" name="TextBox 38"/>
          <p:cNvSpPr txBox="1"/>
          <p:nvPr/>
        </p:nvSpPr>
        <p:spPr>
          <a:xfrm>
            <a:off x="2807654" y="7976352"/>
            <a:ext cx="11832270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en-US" altLang="ko-KR" sz="5400" b="1" spc="-243" dirty="0">
                <a:solidFill>
                  <a:srgbClr val="90969D"/>
                </a:solidFill>
                <a:latin typeface="+mj-lt"/>
                <a:ea typeface="Gothic A1 Heavy"/>
              </a:rPr>
              <a:t>Super car Experience</a:t>
            </a:r>
          </a:p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ko-KR" altLang="en-US" sz="3600" spc="-243" dirty="0">
                <a:solidFill>
                  <a:srgbClr val="90969D"/>
                </a:solidFill>
                <a:ea typeface="Gothic A1 Heavy"/>
              </a:rPr>
              <a:t>차량 구매 전 시승을 위한  사이트</a:t>
            </a:r>
            <a:endParaRPr lang="en-US" sz="3600" spc="-243" dirty="0">
              <a:solidFill>
                <a:srgbClr val="90969D"/>
              </a:solidFill>
              <a:ea typeface="Gothic A1 Heavy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5" y="4381500"/>
            <a:ext cx="7554176" cy="33718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647" y="4376759"/>
            <a:ext cx="7905750" cy="33718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19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7945" y="-4453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2.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개발환경 </a:t>
            </a:r>
            <a:r>
              <a:rPr lang="en-US" altLang="ko-KR" sz="6000" spc="-243" dirty="0">
                <a:solidFill>
                  <a:srgbClr val="FFFFFF"/>
                </a:solidFill>
                <a:ea typeface="Gothic A1 Heavy"/>
              </a:rPr>
              <a:t>(Resources)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그룹 24"/>
          <p:cNvGrpSpPr>
            <a:grpSpLocks/>
          </p:cNvGrpSpPr>
          <p:nvPr/>
        </p:nvGrpSpPr>
        <p:grpSpPr bwMode="auto">
          <a:xfrm>
            <a:off x="1371600" y="7001273"/>
            <a:ext cx="14690724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15" name="직사각형 14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WEB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HTML5, CSS/CSS3, JavaScript</a:t>
              </a:r>
            </a:p>
          </p:txBody>
        </p:sp>
      </p:grpSp>
      <p:grpSp>
        <p:nvGrpSpPr>
          <p:cNvPr id="17" name="그룹 26"/>
          <p:cNvGrpSpPr>
            <a:grpSpLocks/>
          </p:cNvGrpSpPr>
          <p:nvPr/>
        </p:nvGrpSpPr>
        <p:grpSpPr bwMode="auto">
          <a:xfrm>
            <a:off x="1371600" y="8699108"/>
            <a:ext cx="14728824" cy="861154"/>
            <a:chOff x="827088" y="5229201"/>
            <a:chExt cx="7364600" cy="345322"/>
          </a:xfrm>
          <a:solidFill>
            <a:srgbClr val="CDC1B6"/>
          </a:solidFill>
        </p:grpSpPr>
        <p:sp>
          <p:nvSpPr>
            <p:cNvPr id="18" name="직사각형 17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lnSpc>
                  <a:spcPct val="150000"/>
                </a:lnSpc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JavaScript jquery-3.4.1,   jquery-ui-1.12.1, cos-26Dec2008, React,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Source</a:t>
              </a:r>
            </a:p>
          </p:txBody>
        </p:sp>
      </p:grpSp>
      <p:grpSp>
        <p:nvGrpSpPr>
          <p:cNvPr id="20" name="그룹 25"/>
          <p:cNvGrpSpPr>
            <a:grpSpLocks/>
          </p:cNvGrpSpPr>
          <p:nvPr/>
        </p:nvGrpSpPr>
        <p:grpSpPr bwMode="auto">
          <a:xfrm>
            <a:off x="1371600" y="7849000"/>
            <a:ext cx="14690724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21" name="직사각형 20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Tool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Eclipse IDE for Enterprise Java Developers, </a:t>
              </a:r>
              <a:r>
                <a:rPr lang="en-US" altLang="ko-KR" sz="2400" dirty="0" err="1">
                  <a:solidFill>
                    <a:srgbClr val="3F3F48"/>
                  </a:solidFill>
                </a:rPr>
                <a:t>eXERD</a:t>
              </a:r>
              <a:r>
                <a:rPr lang="en-US" altLang="ko-KR" sz="2400" dirty="0">
                  <a:solidFill>
                    <a:srgbClr val="3F3F48"/>
                  </a:solidFill>
                </a:rPr>
                <a:t> (E-R Modeling Tool)</a:t>
              </a:r>
            </a:p>
          </p:txBody>
        </p:sp>
      </p:grpSp>
      <p:grpSp>
        <p:nvGrpSpPr>
          <p:cNvPr id="23" name="그룹 19"/>
          <p:cNvGrpSpPr>
            <a:grpSpLocks/>
          </p:cNvGrpSpPr>
          <p:nvPr/>
        </p:nvGrpSpPr>
        <p:grpSpPr bwMode="auto">
          <a:xfrm>
            <a:off x="1402771" y="2782887"/>
            <a:ext cx="14690726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24" name="직사각형 2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+mj-lt"/>
                </a:rPr>
                <a:t>OS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Windows 10 Professional</a:t>
              </a:r>
            </a:p>
          </p:txBody>
        </p:sp>
      </p:grpSp>
      <p:grpSp>
        <p:nvGrpSpPr>
          <p:cNvPr id="26" name="그룹 20"/>
          <p:cNvGrpSpPr>
            <a:grpSpLocks/>
          </p:cNvGrpSpPr>
          <p:nvPr/>
        </p:nvGrpSpPr>
        <p:grpSpPr bwMode="auto">
          <a:xfrm>
            <a:off x="1402771" y="3630613"/>
            <a:ext cx="14690726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27" name="직사각형 2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+mj-lt"/>
                </a:rPr>
                <a:t>WAS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Apache Tomcat 9.0.71</a:t>
              </a:r>
            </a:p>
          </p:txBody>
        </p:sp>
      </p:grpSp>
      <p:grpSp>
        <p:nvGrpSpPr>
          <p:cNvPr id="29" name="그룹 21"/>
          <p:cNvGrpSpPr>
            <a:grpSpLocks/>
          </p:cNvGrpSpPr>
          <p:nvPr/>
        </p:nvGrpSpPr>
        <p:grpSpPr bwMode="auto">
          <a:xfrm>
            <a:off x="1396414" y="4480717"/>
            <a:ext cx="14693900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30" name="직사각형 2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+mj-lt"/>
                </a:rPr>
                <a:t>DBMS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000" lvl="1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Oracle XE 11g</a:t>
              </a:r>
            </a:p>
          </p:txBody>
        </p:sp>
      </p:grpSp>
      <p:grpSp>
        <p:nvGrpSpPr>
          <p:cNvPr id="32" name="그룹 22"/>
          <p:cNvGrpSpPr>
            <a:grpSpLocks/>
          </p:cNvGrpSpPr>
          <p:nvPr/>
        </p:nvGrpSpPr>
        <p:grpSpPr bwMode="auto">
          <a:xfrm>
            <a:off x="1374190" y="5328444"/>
            <a:ext cx="14690724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33" name="직사각형 3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Language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Java Platform 8, JSP &amp; Servlet </a:t>
              </a:r>
            </a:p>
          </p:txBody>
        </p:sp>
      </p:grpSp>
      <p:grpSp>
        <p:nvGrpSpPr>
          <p:cNvPr id="43" name="그룹 23"/>
          <p:cNvGrpSpPr>
            <a:grpSpLocks/>
          </p:cNvGrpSpPr>
          <p:nvPr/>
        </p:nvGrpSpPr>
        <p:grpSpPr bwMode="auto">
          <a:xfrm>
            <a:off x="1374197" y="6178549"/>
            <a:ext cx="14690726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44" name="직사각형 43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800" b="1" spc="-200" dirty="0">
                  <a:solidFill>
                    <a:schemeClr val="bg1"/>
                  </a:solidFill>
                  <a:latin typeface="+mj-lt"/>
                </a:rPr>
                <a:t>Model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0">
                <a:defRPr/>
              </a:pPr>
              <a:r>
                <a:rPr lang="en-US" altLang="ko-KR" sz="2400" dirty="0">
                  <a:solidFill>
                    <a:srgbClr val="3F3F48"/>
                  </a:solidFill>
                </a:rPr>
                <a:t>MVC model (model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39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35654" y="-305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3.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작업 분할 구조도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2" name="직사각형 101"/>
          <p:cNvSpPr/>
          <p:nvPr/>
        </p:nvSpPr>
        <p:spPr>
          <a:xfrm>
            <a:off x="8763000" y="2408815"/>
            <a:ext cx="1341056" cy="48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>
                <a:latin typeface="+mj-lt"/>
              </a:rPr>
              <a:t>Site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761972" y="6711407"/>
            <a:ext cx="792128" cy="75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자유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게시판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1388712" y="6798640"/>
            <a:ext cx="720000" cy="75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회원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관리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673700" y="6748504"/>
            <a:ext cx="720000" cy="75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차량검색</a:t>
            </a:r>
            <a:endParaRPr lang="ko-KR" altLang="en-US" sz="2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10466677" y="6711407"/>
            <a:ext cx="675267" cy="755999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시승신청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5177716" y="8973737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글작성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313552" y="8928316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회원수정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235393" y="8951344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일반검색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725170" y="8948375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글보기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195243" y="8928316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4099489" y="8959816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상세검색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6034828" y="8973737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글수정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861154" y="8970063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글삭제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83848" y="8944497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답변글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760041" y="3429826"/>
            <a:ext cx="1318498" cy="58153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/>
              <a:t>로그인</a:t>
            </a:r>
            <a:r>
              <a:rPr lang="en-US" altLang="ko-KR" b="1" dirty="0"/>
              <a:t>/</a:t>
            </a:r>
          </a:p>
          <a:p>
            <a:pPr algn="ctr"/>
            <a:r>
              <a:rPr lang="ko-KR" altLang="en-US" b="1" dirty="0"/>
              <a:t>로그아웃</a:t>
            </a:r>
          </a:p>
        </p:txBody>
      </p:sp>
      <p:cxnSp>
        <p:nvCxnSpPr>
          <p:cNvPr id="129" name="직선 연결선 128"/>
          <p:cNvCxnSpPr>
            <a:stCxn id="102" idx="2"/>
            <a:endCxn id="128" idx="0"/>
          </p:cNvCxnSpPr>
          <p:nvPr/>
        </p:nvCxnSpPr>
        <p:spPr>
          <a:xfrm flipH="1">
            <a:off x="9419290" y="2894815"/>
            <a:ext cx="14238" cy="53501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105" idx="2"/>
          </p:cNvCxnSpPr>
          <p:nvPr/>
        </p:nvCxnSpPr>
        <p:spPr>
          <a:xfrm rot="5400000">
            <a:off x="575959" y="7763630"/>
            <a:ext cx="1381750" cy="96376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05" idx="2"/>
            <a:endCxn id="115" idx="0"/>
          </p:cNvCxnSpPr>
          <p:nvPr/>
        </p:nvCxnSpPr>
        <p:spPr>
          <a:xfrm rot="16200000" flipH="1">
            <a:off x="1465139" y="7838212"/>
            <a:ext cx="1373676" cy="80653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cxnSpLocks/>
            <a:stCxn id="14" idx="2"/>
            <a:endCxn id="105" idx="0"/>
          </p:cNvCxnSpPr>
          <p:nvPr/>
        </p:nvCxnSpPr>
        <p:spPr>
          <a:xfrm rot="5400000">
            <a:off x="3304728" y="3969849"/>
            <a:ext cx="1272775" cy="438480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endCxn id="108" idx="0"/>
          </p:cNvCxnSpPr>
          <p:nvPr/>
        </p:nvCxnSpPr>
        <p:spPr>
          <a:xfrm>
            <a:off x="3170487" y="6165056"/>
            <a:ext cx="7633824" cy="546351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104" idx="2"/>
            <a:endCxn id="114" idx="0"/>
          </p:cNvCxnSpPr>
          <p:nvPr/>
        </p:nvCxnSpPr>
        <p:spPr>
          <a:xfrm rot="16200000" flipH="1">
            <a:off x="6881118" y="7744324"/>
            <a:ext cx="1480968" cy="927134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5624436" y="7384302"/>
            <a:ext cx="1506330" cy="162032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6459953" y="8225414"/>
            <a:ext cx="1485338" cy="127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04" idx="2"/>
            <a:endCxn id="119" idx="0"/>
          </p:cNvCxnSpPr>
          <p:nvPr/>
        </p:nvCxnSpPr>
        <p:spPr>
          <a:xfrm rot="5400000">
            <a:off x="6023269" y="7838967"/>
            <a:ext cx="1506330" cy="763208"/>
          </a:xfrm>
          <a:prstGeom prst="bentConnector3">
            <a:avLst>
              <a:gd name="adj1" fmla="val 4908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07" idx="2"/>
          </p:cNvCxnSpPr>
          <p:nvPr/>
        </p:nvCxnSpPr>
        <p:spPr>
          <a:xfrm rot="16200000" flipH="1">
            <a:off x="3522110" y="8016096"/>
            <a:ext cx="1455312" cy="43212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07" idx="2"/>
          </p:cNvCxnSpPr>
          <p:nvPr/>
        </p:nvCxnSpPr>
        <p:spPr>
          <a:xfrm rot="5400000">
            <a:off x="3094296" y="8011940"/>
            <a:ext cx="1446840" cy="43196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 flipV="1">
            <a:off x="4016105" y="6152810"/>
            <a:ext cx="0" cy="55859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stCxn id="104" idx="0"/>
          </p:cNvCxnSpPr>
          <p:nvPr/>
        </p:nvCxnSpPr>
        <p:spPr>
          <a:xfrm flipH="1" flipV="1">
            <a:off x="7158035" y="6152810"/>
            <a:ext cx="1" cy="55859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/>
          <p:nvPr/>
        </p:nvCxnSpPr>
        <p:spPr>
          <a:xfrm rot="5400000">
            <a:off x="1120032" y="8252890"/>
            <a:ext cx="1255361" cy="199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155"/>
          <p:cNvCxnSpPr/>
          <p:nvPr/>
        </p:nvCxnSpPr>
        <p:spPr>
          <a:xfrm rot="16200000" flipH="1">
            <a:off x="7347921" y="7293317"/>
            <a:ext cx="1465548" cy="181372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/>
          <p:cNvSpPr/>
          <p:nvPr/>
        </p:nvSpPr>
        <p:spPr>
          <a:xfrm>
            <a:off x="390153" y="8934182"/>
            <a:ext cx="720000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회원가입</a:t>
            </a:r>
          </a:p>
        </p:txBody>
      </p:sp>
      <p:cxnSp>
        <p:nvCxnSpPr>
          <p:cNvPr id="9" name="꺾인 연결선 121">
            <a:extLst>
              <a:ext uri="{FF2B5EF4-FFF2-40B4-BE49-F238E27FC236}">
                <a16:creationId xmlns:a16="http://schemas.microsoft.com/office/drawing/2014/main" id="{F84FF993-D223-0DC2-9EB3-270B5B099F76}"/>
              </a:ext>
            </a:extLst>
          </p:cNvPr>
          <p:cNvCxnSpPr>
            <a:cxnSpLocks/>
          </p:cNvCxnSpPr>
          <p:nvPr/>
        </p:nvCxnSpPr>
        <p:spPr>
          <a:xfrm>
            <a:off x="9407554" y="4342146"/>
            <a:ext cx="5128742" cy="1111300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1E0A34-363F-3DDD-273F-F78E100CCAE0}"/>
              </a:ext>
            </a:extLst>
          </p:cNvPr>
          <p:cNvSpPr/>
          <p:nvPr/>
        </p:nvSpPr>
        <p:spPr>
          <a:xfrm>
            <a:off x="5462990" y="5039865"/>
            <a:ext cx="1341056" cy="48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이용자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BECBF5-5F93-52EF-E0EA-F09EB82233CB}"/>
              </a:ext>
            </a:extLst>
          </p:cNvPr>
          <p:cNvSpPr/>
          <p:nvPr/>
        </p:nvSpPr>
        <p:spPr>
          <a:xfrm>
            <a:off x="13853702" y="5282865"/>
            <a:ext cx="1341056" cy="486000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latin typeface="+mj-lt"/>
              </a:rPr>
              <a:t>관리자</a:t>
            </a:r>
            <a:endParaRPr lang="ko-KR" altLang="en-US" sz="2400" b="1" dirty="0">
              <a:latin typeface="+mj-lt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82C84468-4000-6407-648C-46167215E8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99500" y="2567313"/>
            <a:ext cx="697719" cy="422968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8F6B54B-7202-0852-3F51-3108381C8B63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9419290" y="4011360"/>
            <a:ext cx="0" cy="29368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69CA4E-A7CD-EAC7-B32A-7DE88994DA4C}"/>
              </a:ext>
            </a:extLst>
          </p:cNvPr>
          <p:cNvSpPr/>
          <p:nvPr/>
        </p:nvSpPr>
        <p:spPr>
          <a:xfrm>
            <a:off x="14206099" y="6685297"/>
            <a:ext cx="675267" cy="755999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신청내역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FF9389E-7B06-87B7-DEB3-C45F03CCDE2C}"/>
              </a:ext>
            </a:extLst>
          </p:cNvPr>
          <p:cNvCxnSpPr>
            <a:cxnSpLocks/>
            <a:stCxn id="29" idx="0"/>
            <a:endCxn id="15" idx="2"/>
          </p:cNvCxnSpPr>
          <p:nvPr/>
        </p:nvCxnSpPr>
        <p:spPr>
          <a:xfrm flipH="1" flipV="1">
            <a:off x="14524230" y="5768865"/>
            <a:ext cx="19503" cy="91643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93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7945" y="-4453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4. </a:t>
            </a:r>
            <a:r>
              <a:rPr lang="en-US" sz="6000" spc="-243" dirty="0" err="1">
                <a:solidFill>
                  <a:srgbClr val="FFFFFF"/>
                </a:solidFill>
                <a:ea typeface="Gothic A1 Heavy"/>
              </a:rPr>
              <a:t>Jantt</a:t>
            </a: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 Chart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를 이용한 일정관리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B257B9A-37CD-3302-072E-158008F97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308349"/>
            <a:ext cx="15520861" cy="77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6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7945" y="-4453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5.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요구사항 분석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5003798" y="6034637"/>
            <a:ext cx="1549402" cy="1086540"/>
          </a:xfrm>
          <a:prstGeom prst="rightArrow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47135" y="2336456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dirty="0">
                <a:latin typeface="+mj-lt"/>
                <a:ea typeface="한컴 윤고딕 230" panose="02020603020101020101" pitchFamily="18" charset="-127"/>
              </a:rPr>
              <a:t>이용자 권한</a:t>
            </a:r>
          </a:p>
        </p:txBody>
      </p:sp>
      <p:grpSp>
        <p:nvGrpSpPr>
          <p:cNvPr id="27" name="Group 10"/>
          <p:cNvGrpSpPr/>
          <p:nvPr/>
        </p:nvGrpSpPr>
        <p:grpSpPr>
          <a:xfrm>
            <a:off x="330202" y="5143501"/>
            <a:ext cx="4673593" cy="2895597"/>
            <a:chOff x="-448516" y="12746"/>
            <a:chExt cx="1751645" cy="697895"/>
          </a:xfrm>
        </p:grpSpPr>
        <p:sp>
          <p:nvSpPr>
            <p:cNvPr id="28" name="Freeform 11"/>
            <p:cNvSpPr/>
            <p:nvPr/>
          </p:nvSpPr>
          <p:spPr>
            <a:xfrm>
              <a:off x="-448516" y="12746"/>
              <a:ext cx="1751645" cy="697895"/>
            </a:xfrm>
            <a:custGeom>
              <a:avLst/>
              <a:gdLst/>
              <a:ahLst/>
              <a:cxnLst/>
              <a:rect l="l" t="t" r="r" b="b"/>
              <a:pathLst>
                <a:path w="2210267" h="729007">
                  <a:moveTo>
                    <a:pt x="2085807" y="729007"/>
                  </a:moveTo>
                  <a:lnTo>
                    <a:pt x="124460" y="729007"/>
                  </a:lnTo>
                  <a:cubicBezTo>
                    <a:pt x="55880" y="729007"/>
                    <a:pt x="0" y="673127"/>
                    <a:pt x="0" y="604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5807" y="0"/>
                  </a:lnTo>
                  <a:cubicBezTo>
                    <a:pt x="2154387" y="0"/>
                    <a:pt x="2210267" y="55880"/>
                    <a:pt x="2210267" y="124460"/>
                  </a:cubicBezTo>
                  <a:lnTo>
                    <a:pt x="2210267" y="604547"/>
                  </a:lnTo>
                  <a:cubicBezTo>
                    <a:pt x="2210267" y="673127"/>
                    <a:pt x="2154387" y="729007"/>
                    <a:pt x="2085807" y="729007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 anchor="ctr"/>
            <a:lstStyle/>
            <a:p>
              <a:pPr lvl="1"/>
              <a:endParaRPr lang="en-US" altLang="ko-KR" sz="2000" b="1" dirty="0"/>
            </a:p>
            <a:p>
              <a:pPr marL="800100" lvl="1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차량 검색을 통해 원하는 차량에 대한 상세정보를 확인할 수 있다</a:t>
              </a:r>
              <a:r>
                <a:rPr lang="en-US" altLang="ko-KR" sz="2000" b="1" dirty="0"/>
                <a:t>.</a:t>
              </a:r>
            </a:p>
            <a:p>
              <a:pPr marL="800100" lvl="1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차량 검색은 차량 키워드로 검색할 수 있다</a:t>
              </a:r>
              <a:r>
                <a:rPr lang="en-US" altLang="ko-KR" sz="2000" b="1" dirty="0"/>
                <a:t>.</a:t>
              </a:r>
            </a:p>
            <a:p>
              <a:endParaRPr lang="ko-KR" altLang="en-US" dirty="0"/>
            </a:p>
          </p:txBody>
        </p:sp>
      </p:grpSp>
      <p:grpSp>
        <p:nvGrpSpPr>
          <p:cNvPr id="29" name="Group 12"/>
          <p:cNvGrpSpPr/>
          <p:nvPr/>
        </p:nvGrpSpPr>
        <p:grpSpPr>
          <a:xfrm>
            <a:off x="6553203" y="5131574"/>
            <a:ext cx="4698995" cy="2920223"/>
            <a:chOff x="20074" y="2645"/>
            <a:chExt cx="1386520" cy="729007"/>
          </a:xfrm>
        </p:grpSpPr>
        <p:sp>
          <p:nvSpPr>
            <p:cNvPr id="30" name="Freeform 13"/>
            <p:cNvSpPr/>
            <p:nvPr/>
          </p:nvSpPr>
          <p:spPr>
            <a:xfrm>
              <a:off x="20074" y="2645"/>
              <a:ext cx="1386520" cy="729007"/>
            </a:xfrm>
            <a:custGeom>
              <a:avLst/>
              <a:gdLst/>
              <a:ahLst/>
              <a:cxnLst/>
              <a:rect l="l" t="t" r="r" b="b"/>
              <a:pathLst>
                <a:path w="2210267" h="729007">
                  <a:moveTo>
                    <a:pt x="2085807" y="729007"/>
                  </a:moveTo>
                  <a:lnTo>
                    <a:pt x="124460" y="729007"/>
                  </a:lnTo>
                  <a:cubicBezTo>
                    <a:pt x="55880" y="729007"/>
                    <a:pt x="0" y="673127"/>
                    <a:pt x="0" y="604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5807" y="0"/>
                  </a:lnTo>
                  <a:cubicBezTo>
                    <a:pt x="2154387" y="0"/>
                    <a:pt x="2210267" y="55880"/>
                    <a:pt x="2210267" y="124460"/>
                  </a:cubicBezTo>
                  <a:lnTo>
                    <a:pt x="2210267" y="604547"/>
                  </a:lnTo>
                  <a:cubicBezTo>
                    <a:pt x="2210267" y="673127"/>
                    <a:pt x="2154387" y="729007"/>
                    <a:pt x="2085807" y="729007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 anchor="ctr"/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로그인 후 메뉴를 통해 회원정보 수정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탈퇴 및 차량시승신청을 할 수 있다</a:t>
              </a:r>
              <a:r>
                <a:rPr lang="en-US" altLang="ko-KR" sz="2000" b="1" dirty="0"/>
                <a:t>.</a:t>
              </a: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회원은 자유게시판 열람이 가능하며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게시판 글 작성 및 수정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삭제가 가능하다</a:t>
              </a:r>
              <a:r>
                <a:rPr lang="en-US" altLang="ko-KR" sz="2000" b="1" dirty="0"/>
                <a:t>.</a:t>
              </a:r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000" b="1" dirty="0"/>
            </a:p>
            <a:p>
              <a:endParaRPr lang="ko-KR" altLang="en-US" dirty="0"/>
            </a:p>
          </p:txBody>
        </p:sp>
      </p:grpSp>
      <p:sp>
        <p:nvSpPr>
          <p:cNvPr id="31" name="TextBox 22"/>
          <p:cNvSpPr txBox="1"/>
          <p:nvPr/>
        </p:nvSpPr>
        <p:spPr>
          <a:xfrm>
            <a:off x="-298226" y="4179203"/>
            <a:ext cx="612308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spc="-187" dirty="0">
                <a:solidFill>
                  <a:srgbClr val="2C6CD9"/>
                </a:solidFill>
                <a:ea typeface="Gothic A1 Heavy"/>
              </a:rPr>
              <a:t>비회원</a:t>
            </a:r>
            <a:endParaRPr lang="en-US" sz="5200" spc="-187" dirty="0">
              <a:solidFill>
                <a:srgbClr val="2C6CD9"/>
              </a:solidFill>
              <a:ea typeface="Gothic A1 Heavy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5841156" y="4240619"/>
            <a:ext cx="612308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spc="-98" dirty="0">
                <a:solidFill>
                  <a:srgbClr val="2C6CD9"/>
                </a:solidFill>
                <a:ea typeface="Gothic A1 Heavy"/>
              </a:rPr>
              <a:t>회원</a:t>
            </a:r>
            <a:endParaRPr lang="en-US" sz="5200" spc="-98" dirty="0">
              <a:solidFill>
                <a:srgbClr val="2C6CD9"/>
              </a:solidFill>
              <a:ea typeface="Gothic A1 Heavy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1B983770-15F7-C3A3-CB3C-68D4673AC042}"/>
              </a:ext>
            </a:extLst>
          </p:cNvPr>
          <p:cNvSpPr txBox="1"/>
          <p:nvPr/>
        </p:nvSpPr>
        <p:spPr>
          <a:xfrm>
            <a:off x="11430000" y="4240618"/>
            <a:ext cx="612308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spc="-98">
                <a:solidFill>
                  <a:srgbClr val="2C6CD9"/>
                </a:solidFill>
                <a:ea typeface="Gothic A1 Heavy"/>
              </a:rPr>
              <a:t>관리자</a:t>
            </a:r>
            <a:endParaRPr lang="en-US" sz="5200" spc="-98" dirty="0">
              <a:solidFill>
                <a:srgbClr val="2C6CD9"/>
              </a:solidFill>
              <a:ea typeface="Gothic A1 Heavy"/>
            </a:endParaRP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04158E10-8376-1D93-6B35-BFAC1D5F099D}"/>
              </a:ext>
            </a:extLst>
          </p:cNvPr>
          <p:cNvGrpSpPr/>
          <p:nvPr/>
        </p:nvGrpSpPr>
        <p:grpSpPr>
          <a:xfrm>
            <a:off x="12194235" y="5117795"/>
            <a:ext cx="4698995" cy="2920223"/>
            <a:chOff x="20074" y="2645"/>
            <a:chExt cx="1386520" cy="729007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9227D589-3174-5E4F-6F7E-F0B9FE3394B6}"/>
                </a:ext>
              </a:extLst>
            </p:cNvPr>
            <p:cNvSpPr/>
            <p:nvPr/>
          </p:nvSpPr>
          <p:spPr>
            <a:xfrm>
              <a:off x="20074" y="2645"/>
              <a:ext cx="1386520" cy="729007"/>
            </a:xfrm>
            <a:custGeom>
              <a:avLst/>
              <a:gdLst/>
              <a:ahLst/>
              <a:cxnLst/>
              <a:rect l="l" t="t" r="r" b="b"/>
              <a:pathLst>
                <a:path w="2210267" h="729007">
                  <a:moveTo>
                    <a:pt x="2085807" y="729007"/>
                  </a:moveTo>
                  <a:lnTo>
                    <a:pt x="124460" y="729007"/>
                  </a:lnTo>
                  <a:cubicBezTo>
                    <a:pt x="55880" y="729007"/>
                    <a:pt x="0" y="673127"/>
                    <a:pt x="0" y="604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5807" y="0"/>
                  </a:lnTo>
                  <a:cubicBezTo>
                    <a:pt x="2154387" y="0"/>
                    <a:pt x="2210267" y="55880"/>
                    <a:pt x="2210267" y="124460"/>
                  </a:cubicBezTo>
                  <a:lnTo>
                    <a:pt x="2210267" y="604547"/>
                  </a:lnTo>
                  <a:cubicBezTo>
                    <a:pt x="2210267" y="673127"/>
                    <a:pt x="2154387" y="729007"/>
                    <a:pt x="2085807" y="729007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 anchor="ctr"/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ko-KR" sz="2000" b="1" dirty="0"/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ko-KR" altLang="en-US" sz="2000" b="1" dirty="0"/>
                <a:t>관리자는 사용자가 신청한 신청 내역을 확인할 수 있다</a:t>
              </a:r>
              <a:r>
                <a:rPr lang="en-US" altLang="ko-KR" sz="2000" b="1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000" b="1" dirty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8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6. </a:t>
            </a:r>
            <a:r>
              <a:rPr lang="ko-KR" altLang="en-US" sz="6000" spc="-243" dirty="0" err="1">
                <a:solidFill>
                  <a:srgbClr val="FFFFFF"/>
                </a:solidFill>
                <a:ea typeface="Gothic A1 Heavy"/>
              </a:rPr>
              <a:t>유스케이스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 다이어그램 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39345" y="8440687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616481" y="5502433"/>
            <a:ext cx="722418" cy="1085221"/>
            <a:chOff x="934391" y="2362099"/>
            <a:chExt cx="361209" cy="723482"/>
          </a:xfrm>
        </p:grpSpPr>
        <p:grpSp>
          <p:nvGrpSpPr>
            <p:cNvPr id="20" name="그룹 1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2" name="타원 2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2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934391" y="2818841"/>
              <a:ext cx="319158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user</a:t>
              </a:r>
              <a:endParaRPr lang="ko-KR" altLang="en-US" sz="20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092525" y="4109316"/>
            <a:ext cx="1479892" cy="1085221"/>
            <a:chOff x="692060" y="2362099"/>
            <a:chExt cx="739946" cy="723482"/>
          </a:xfrm>
        </p:grpSpPr>
        <p:grpSp>
          <p:nvGrpSpPr>
            <p:cNvPr id="43" name="그룹 4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5" name="타원 4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>
                <a:stCxn id="4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692060" y="2818841"/>
              <a:ext cx="739946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nonmember</a:t>
              </a:r>
              <a:endParaRPr lang="ko-KR" altLang="en-US" sz="2000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56683" y="6821462"/>
            <a:ext cx="1075936" cy="1085221"/>
            <a:chOff x="810398" y="2362099"/>
            <a:chExt cx="537968" cy="723482"/>
          </a:xfrm>
        </p:grpSpPr>
        <p:grpSp>
          <p:nvGrpSpPr>
            <p:cNvPr id="51" name="그룹 5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3" name="타원 5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>
                <a:stCxn id="5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810398" y="2818841"/>
              <a:ext cx="537968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member</a:t>
              </a:r>
              <a:endParaRPr lang="ko-KR" altLang="en-US" sz="2000" dirty="0"/>
            </a:p>
          </p:txBody>
        </p:sp>
      </p:grpSp>
      <p:sp>
        <p:nvSpPr>
          <p:cNvPr id="66" name="아래쪽 화살표 65"/>
          <p:cNvSpPr/>
          <p:nvPr/>
        </p:nvSpPr>
        <p:spPr>
          <a:xfrm rot="2700159" flipH="1">
            <a:off x="1700031" y="4349201"/>
            <a:ext cx="287660" cy="125134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cxnSp>
        <p:nvCxnSpPr>
          <p:cNvPr id="67" name="직선 연결선 66"/>
          <p:cNvCxnSpPr>
            <a:stCxn id="68" idx="2"/>
          </p:cNvCxnSpPr>
          <p:nvPr/>
        </p:nvCxnSpPr>
        <p:spPr>
          <a:xfrm flipH="1">
            <a:off x="3257666" y="3734171"/>
            <a:ext cx="2916102" cy="85404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173761" y="3555434"/>
            <a:ext cx="1512168" cy="35747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회원가입</a:t>
            </a:r>
          </a:p>
        </p:txBody>
      </p:sp>
      <p:sp>
        <p:nvSpPr>
          <p:cNvPr id="69" name="타원 68"/>
          <p:cNvSpPr/>
          <p:nvPr/>
        </p:nvSpPr>
        <p:spPr>
          <a:xfrm>
            <a:off x="6252587" y="5997614"/>
            <a:ext cx="1512168" cy="35747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로그인</a:t>
            </a:r>
          </a:p>
        </p:txBody>
      </p:sp>
      <p:sp>
        <p:nvSpPr>
          <p:cNvPr id="70" name="타원 69"/>
          <p:cNvSpPr/>
          <p:nvPr/>
        </p:nvSpPr>
        <p:spPr>
          <a:xfrm>
            <a:off x="9997003" y="5983110"/>
            <a:ext cx="1512168" cy="35747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정보수정</a:t>
            </a:r>
          </a:p>
        </p:txBody>
      </p:sp>
      <p:sp>
        <p:nvSpPr>
          <p:cNvPr id="71" name="타원 70"/>
          <p:cNvSpPr/>
          <p:nvPr/>
        </p:nvSpPr>
        <p:spPr>
          <a:xfrm>
            <a:off x="11869211" y="5931698"/>
            <a:ext cx="1512168" cy="35747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회원탈퇴</a:t>
            </a:r>
          </a:p>
        </p:txBody>
      </p:sp>
      <p:sp>
        <p:nvSpPr>
          <p:cNvPr id="73" name="타원 72"/>
          <p:cNvSpPr/>
          <p:nvPr/>
        </p:nvSpPr>
        <p:spPr>
          <a:xfrm>
            <a:off x="6531717" y="7500016"/>
            <a:ext cx="1512168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시승신청</a:t>
            </a:r>
            <a:endParaRPr lang="ko-KR" altLang="en-US" sz="2000" b="1" dirty="0"/>
          </a:p>
        </p:txBody>
      </p:sp>
      <p:sp>
        <p:nvSpPr>
          <p:cNvPr id="83" name="아래쪽 화살표 82"/>
          <p:cNvSpPr/>
          <p:nvPr/>
        </p:nvSpPr>
        <p:spPr>
          <a:xfrm rot="8088326" flipH="1">
            <a:off x="1626308" y="6321117"/>
            <a:ext cx="353958" cy="118304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6317777" y="4311518"/>
            <a:ext cx="1512168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차량검색</a:t>
            </a:r>
            <a:endParaRPr lang="ko-KR" altLang="en-US" sz="2000" b="1" dirty="0"/>
          </a:p>
        </p:txBody>
      </p:sp>
      <p:sp>
        <p:nvSpPr>
          <p:cNvPr id="91" name="타원 90"/>
          <p:cNvSpPr/>
          <p:nvPr/>
        </p:nvSpPr>
        <p:spPr>
          <a:xfrm>
            <a:off x="8808878" y="6745246"/>
            <a:ext cx="1816982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자유게시판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3776691" y="2190398"/>
            <a:ext cx="11820158" cy="8096602"/>
          </a:xfrm>
          <a:prstGeom prst="rect">
            <a:avLst/>
          </a:prstGeom>
          <a:noFill/>
          <a:ln w="12700">
            <a:solidFill>
              <a:srgbClr val="80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/>
          </a:p>
        </p:txBody>
      </p:sp>
      <p:cxnSp>
        <p:nvCxnSpPr>
          <p:cNvPr id="93" name="직선 연결선 92"/>
          <p:cNvCxnSpPr>
            <a:endCxn id="84" idx="2"/>
          </p:cNvCxnSpPr>
          <p:nvPr/>
        </p:nvCxnSpPr>
        <p:spPr>
          <a:xfrm flipV="1">
            <a:off x="3134470" y="4569185"/>
            <a:ext cx="3183314" cy="263645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endCxn id="84" idx="2"/>
          </p:cNvCxnSpPr>
          <p:nvPr/>
        </p:nvCxnSpPr>
        <p:spPr>
          <a:xfrm flipV="1">
            <a:off x="3257666" y="4569183"/>
            <a:ext cx="3060118" cy="1903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endCxn id="73" idx="2"/>
          </p:cNvCxnSpPr>
          <p:nvPr/>
        </p:nvCxnSpPr>
        <p:spPr>
          <a:xfrm>
            <a:off x="3257660" y="7248909"/>
            <a:ext cx="3274058" cy="50877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endCxn id="70" idx="3"/>
          </p:cNvCxnSpPr>
          <p:nvPr/>
        </p:nvCxnSpPr>
        <p:spPr>
          <a:xfrm flipV="1">
            <a:off x="3299599" y="6288233"/>
            <a:ext cx="6918856" cy="90828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endCxn id="71" idx="3"/>
          </p:cNvCxnSpPr>
          <p:nvPr/>
        </p:nvCxnSpPr>
        <p:spPr>
          <a:xfrm flipV="1">
            <a:off x="3195163" y="6236819"/>
            <a:ext cx="8895500" cy="94937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endCxn id="91" idx="2"/>
          </p:cNvCxnSpPr>
          <p:nvPr/>
        </p:nvCxnSpPr>
        <p:spPr>
          <a:xfrm flipV="1">
            <a:off x="3195163" y="7002913"/>
            <a:ext cx="5613708" cy="22672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endCxn id="69" idx="2"/>
          </p:cNvCxnSpPr>
          <p:nvPr/>
        </p:nvCxnSpPr>
        <p:spPr>
          <a:xfrm>
            <a:off x="3257659" y="4649379"/>
            <a:ext cx="2994928" cy="152697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/>
          <p:cNvSpPr/>
          <p:nvPr/>
        </p:nvSpPr>
        <p:spPr>
          <a:xfrm>
            <a:off x="8598941" y="7599540"/>
            <a:ext cx="2262032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글작성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수정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삭제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답변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774161" y="7335854"/>
            <a:ext cx="9827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2" name="직선 화살표 연결선 121"/>
          <p:cNvCxnSpPr>
            <a:stCxn id="91" idx="4"/>
            <a:endCxn id="120" idx="0"/>
          </p:cNvCxnSpPr>
          <p:nvPr/>
        </p:nvCxnSpPr>
        <p:spPr>
          <a:xfrm>
            <a:off x="9717370" y="7260579"/>
            <a:ext cx="12594" cy="338956"/>
          </a:xfrm>
          <a:prstGeom prst="straightConnector1">
            <a:avLst/>
          </a:prstGeom>
          <a:ln w="12700">
            <a:solidFill>
              <a:srgbClr val="00B0F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/>
          <p:cNvSpPr/>
          <p:nvPr/>
        </p:nvSpPr>
        <p:spPr>
          <a:xfrm>
            <a:off x="8688775" y="3474906"/>
            <a:ext cx="1373424" cy="515338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/>
              <a:t>id</a:t>
            </a:r>
            <a:r>
              <a:rPr lang="ko-KR" altLang="en-US" sz="2000" b="1"/>
              <a:t>중복</a:t>
            </a:r>
            <a:endParaRPr lang="en-US" altLang="ko-KR" sz="2000" b="1"/>
          </a:p>
          <a:p>
            <a:pPr algn="ctr"/>
            <a:r>
              <a:rPr lang="ko-KR" altLang="en-US" sz="2000" b="1"/>
              <a:t>체크</a:t>
            </a:r>
            <a:endParaRPr lang="ko-KR" altLang="en-US" sz="20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7601687" y="3481418"/>
            <a:ext cx="9827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7" name="직선 화살표 연결선 126"/>
          <p:cNvCxnSpPr>
            <a:stCxn id="68" idx="6"/>
            <a:endCxn id="125" idx="2"/>
          </p:cNvCxnSpPr>
          <p:nvPr/>
        </p:nvCxnSpPr>
        <p:spPr>
          <a:xfrm flipV="1">
            <a:off x="7685930" y="3732576"/>
            <a:ext cx="1002846" cy="1598"/>
          </a:xfrm>
          <a:prstGeom prst="straightConnector1">
            <a:avLst/>
          </a:prstGeom>
          <a:ln w="12700">
            <a:solidFill>
              <a:srgbClr val="00B0F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43C8D8-94F7-5354-5A20-ADD0875268A3}"/>
              </a:ext>
            </a:extLst>
          </p:cNvPr>
          <p:cNvGrpSpPr/>
          <p:nvPr/>
        </p:nvGrpSpPr>
        <p:grpSpPr>
          <a:xfrm>
            <a:off x="16431732" y="5067042"/>
            <a:ext cx="841898" cy="1103003"/>
            <a:chOff x="926659" y="2362099"/>
            <a:chExt cx="420949" cy="73533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5729F48-5282-E218-C367-AB28C48D4CF2}"/>
                </a:ext>
              </a:extLst>
            </p:cNvPr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957221A1-11A2-FA3C-92E6-6CC198C1A9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7C5D352-5C55-53C4-B400-2C4AE675ECB3}"/>
                  </a:ext>
                </a:extLst>
              </p:cNvPr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38E71337-725D-DA39-DD96-B65A38979E20}"/>
                  </a:ext>
                </a:extLst>
              </p:cNvPr>
              <p:cNvCxnSpPr>
                <a:stCxn id="2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5FEF26-C98F-6139-D218-524067224413}"/>
                  </a:ext>
                </a:extLst>
              </p:cNvPr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C55BBB09-4341-CFCF-4736-C12F269C7B0D}"/>
                  </a:ext>
                </a:extLst>
              </p:cNvPr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DBE52B-569C-653C-7DB8-CA1B64C0F922}"/>
                </a:ext>
              </a:extLst>
            </p:cNvPr>
            <p:cNvSpPr txBox="1"/>
            <p:nvPr/>
          </p:nvSpPr>
          <p:spPr>
            <a:xfrm>
              <a:off x="926659" y="2830695"/>
              <a:ext cx="420949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admin</a:t>
              </a: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48CCEFE-A3E5-57F0-C4B9-9636C73EE655}"/>
              </a:ext>
            </a:extLst>
          </p:cNvPr>
          <p:cNvCxnSpPr>
            <a:cxnSpLocks/>
          </p:cNvCxnSpPr>
          <p:nvPr/>
        </p:nvCxnSpPr>
        <p:spPr>
          <a:xfrm flipH="1" flipV="1">
            <a:off x="13381379" y="4877975"/>
            <a:ext cx="3103309" cy="58884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C43BE6CF-4E69-0C51-BD77-B5E708FD5D51}"/>
              </a:ext>
            </a:extLst>
          </p:cNvPr>
          <p:cNvSpPr/>
          <p:nvPr/>
        </p:nvSpPr>
        <p:spPr>
          <a:xfrm>
            <a:off x="11869211" y="4411856"/>
            <a:ext cx="1576973" cy="671583"/>
          </a:xfrm>
          <a:prstGeom prst="ellipse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시승신청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관리</a:t>
            </a:r>
            <a:endParaRPr lang="en-US" altLang="ko-KR" sz="2000" b="1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D8EF5B-A014-11DB-DB03-104E5C571484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7008671" y="5514628"/>
            <a:ext cx="9476017" cy="48298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61CD2F0-8D22-C218-CC60-4F73751527BB}"/>
              </a:ext>
            </a:extLst>
          </p:cNvPr>
          <p:cNvCxnSpPr>
            <a:cxnSpLocks/>
            <a:endCxn id="84" idx="6"/>
          </p:cNvCxnSpPr>
          <p:nvPr/>
        </p:nvCxnSpPr>
        <p:spPr>
          <a:xfrm flipH="1" flipV="1">
            <a:off x="7829945" y="4569187"/>
            <a:ext cx="8560234" cy="90549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8D3ABF9-D1B6-EF8D-07AD-56D84695B539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10753087" y="5460164"/>
            <a:ext cx="5674018" cy="52294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7542908-DA41-4F43-350A-5BFAC0AA7B86}"/>
              </a:ext>
            </a:extLst>
          </p:cNvPr>
          <p:cNvCxnSpPr>
            <a:cxnSpLocks/>
            <a:endCxn id="91" idx="6"/>
          </p:cNvCxnSpPr>
          <p:nvPr/>
        </p:nvCxnSpPr>
        <p:spPr>
          <a:xfrm flipH="1">
            <a:off x="10625860" y="5474677"/>
            <a:ext cx="5858828" cy="152823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-7030" y="-6419"/>
            <a:ext cx="18280055" cy="2171700"/>
            <a:chOff x="0" y="0"/>
            <a:chExt cx="5052405" cy="893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9096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461" y="522122"/>
            <a:ext cx="11832270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6000" spc="-243" dirty="0">
                <a:solidFill>
                  <a:srgbClr val="FFFFFF"/>
                </a:solidFill>
                <a:ea typeface="Gothic A1 Heavy"/>
              </a:rPr>
              <a:t>7. </a:t>
            </a:r>
            <a:r>
              <a:rPr lang="ko-KR" altLang="en-US" sz="6000" spc="-243" dirty="0">
                <a:solidFill>
                  <a:srgbClr val="FFFFFF"/>
                </a:solidFill>
                <a:ea typeface="Gothic A1 Heavy"/>
              </a:rPr>
              <a:t>순차 다이어그램 </a:t>
            </a:r>
            <a:endParaRPr lang="en-US" sz="6000" spc="-243" dirty="0">
              <a:solidFill>
                <a:srgbClr val="FFFFFF"/>
              </a:solidFill>
              <a:ea typeface="Gothic A1 Heavy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4543733" y="389174"/>
            <a:ext cx="3243005" cy="130919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0031978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게시판</a:t>
            </a:r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1651938" y="4963232"/>
            <a:ext cx="13593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85800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200" b="1" dirty="0"/>
              <a:t>방문이용자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558008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가입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430216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로그인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아웃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302424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차량검색</a:t>
            </a:r>
            <a:endParaRPr lang="ko-KR" altLang="en-US" sz="2000" b="1" dirty="0"/>
          </a:p>
        </p:txBody>
      </p:sp>
      <p:sp>
        <p:nvSpPr>
          <p:cNvPr id="79" name="직사각형 78"/>
          <p:cNvSpPr/>
          <p:nvPr/>
        </p:nvSpPr>
        <p:spPr>
          <a:xfrm>
            <a:off x="8174632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시승신청</a:t>
            </a:r>
            <a:endParaRPr lang="ko-KR" altLang="en-US" sz="2000" b="1" dirty="0"/>
          </a:p>
        </p:txBody>
      </p:sp>
      <p:cxnSp>
        <p:nvCxnSpPr>
          <p:cNvPr id="80" name="직선 연결선 79"/>
          <p:cNvCxnSpPr>
            <a:stCxn id="74" idx="2"/>
          </p:cNvCxnSpPr>
          <p:nvPr/>
        </p:nvCxnSpPr>
        <p:spPr>
          <a:xfrm flipH="1">
            <a:off x="3237086" y="4146984"/>
            <a:ext cx="41002" cy="44338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150296" y="4146986"/>
            <a:ext cx="66498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7004068" y="4146986"/>
            <a:ext cx="18436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1405880" y="4146986"/>
            <a:ext cx="34287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8894712" y="4146986"/>
            <a:ext cx="40920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10766920" y="4146986"/>
            <a:ext cx="25462" cy="443383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1096582" y="468704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1711453" y="4795056"/>
            <a:ext cx="12786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2990056" y="468704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1261865" y="4266610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회원정보입력</a:t>
            </a:r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1672653" y="5538826"/>
            <a:ext cx="31896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261865" y="4903070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회원정보확인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1117848" y="5443128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05" name="직선 화살표 연결선 104"/>
          <p:cNvCxnSpPr/>
          <p:nvPr/>
        </p:nvCxnSpPr>
        <p:spPr>
          <a:xfrm flipH="1">
            <a:off x="1633796" y="5691050"/>
            <a:ext cx="322846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4862264" y="5443128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2702031" y="519415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로그인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944" y="5659154"/>
            <a:ext cx="2488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4. </a:t>
            </a:r>
            <a:r>
              <a:rPr lang="ko-KR" altLang="en-US" sz="2000" dirty="0"/>
              <a:t>회원정보확인승인</a:t>
            </a:r>
          </a:p>
        </p:txBody>
      </p:sp>
      <p:cxnSp>
        <p:nvCxnSpPr>
          <p:cNvPr id="110" name="직선 화살표 연결선 109"/>
          <p:cNvCxnSpPr/>
          <p:nvPr/>
        </p:nvCxnSpPr>
        <p:spPr>
          <a:xfrm>
            <a:off x="1694472" y="6371022"/>
            <a:ext cx="504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1117848" y="6275326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 flipH="1">
            <a:off x="1655624" y="6523248"/>
            <a:ext cx="504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734472" y="6275326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3566126" y="5994802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 err="1"/>
              <a:t>차량검색</a:t>
            </a:r>
            <a:endParaRPr lang="ko-KR" altLang="en-US" sz="2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241573" y="6477956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6. </a:t>
            </a:r>
            <a:r>
              <a:rPr lang="ko-KR" altLang="en-US" sz="2000" dirty="0"/>
              <a:t>차량정보확인</a:t>
            </a: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1711453" y="7001932"/>
            <a:ext cx="69289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117848" y="684728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 flipH="1">
            <a:off x="1693912" y="7095208"/>
            <a:ext cx="724172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8606680" y="684728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5668446" y="66335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 err="1"/>
              <a:t>시승신청</a:t>
            </a:r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 flipV="1">
            <a:off x="1660506" y="7895504"/>
            <a:ext cx="8905210" cy="19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1083882" y="7819652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49" name="직선 화살표 연결선 148"/>
          <p:cNvCxnSpPr/>
          <p:nvPr/>
        </p:nvCxnSpPr>
        <p:spPr>
          <a:xfrm flipH="1">
            <a:off x="1617973" y="8035352"/>
            <a:ext cx="8901136" cy="405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>
          <a:xfrm>
            <a:off x="10565716" y="7819652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5404369" y="7503954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13. </a:t>
            </a:r>
            <a:r>
              <a:rPr lang="ko-KR" altLang="en-US" sz="2000" dirty="0"/>
              <a:t>글 작성 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답글</a:t>
            </a:r>
            <a:r>
              <a:rPr lang="ko-KR" altLang="en-US" sz="2000" dirty="0"/>
              <a:t> 달기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댓글</a:t>
            </a:r>
            <a:r>
              <a:rPr lang="ko-KR" altLang="en-US" sz="2000" dirty="0"/>
              <a:t> 달기 </a:t>
            </a:r>
            <a:r>
              <a:rPr lang="en-US" altLang="ko-KR" sz="2000" dirty="0"/>
              <a:t>/ </a:t>
            </a:r>
            <a:r>
              <a:rPr lang="ko-KR" altLang="en-US" sz="2000" dirty="0"/>
              <a:t>조회 </a:t>
            </a:r>
            <a:r>
              <a:rPr lang="en-US" altLang="ko-KR" sz="2000" dirty="0"/>
              <a:t>/ </a:t>
            </a:r>
            <a:r>
              <a:rPr lang="ko-KR" altLang="en-US" sz="2000" dirty="0"/>
              <a:t>삭제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412475" y="7948276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14. </a:t>
            </a:r>
            <a:r>
              <a:rPr lang="ko-KR" altLang="en-US" sz="2000" dirty="0"/>
              <a:t>게시판 확인</a:t>
            </a:r>
          </a:p>
        </p:txBody>
      </p:sp>
      <p:cxnSp>
        <p:nvCxnSpPr>
          <p:cNvPr id="153" name="구부러진 연결선 152"/>
          <p:cNvCxnSpPr>
            <a:stCxn id="100" idx="0"/>
            <a:endCxn id="155" idx="3"/>
          </p:cNvCxnSpPr>
          <p:nvPr/>
        </p:nvCxnSpPr>
        <p:spPr>
          <a:xfrm rot="16200000" flipH="1">
            <a:off x="3485111" y="4480020"/>
            <a:ext cx="162018" cy="576064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3241572" y="4182988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1.1 id</a:t>
            </a:r>
            <a:r>
              <a:rPr lang="ko-KR" altLang="en-US" sz="2000" dirty="0"/>
              <a:t>중복체크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3278088" y="4734892"/>
            <a:ext cx="576064" cy="228340"/>
          </a:xfrm>
          <a:prstGeom prst="rect">
            <a:avLst/>
          </a:prstGeom>
          <a:solidFill>
            <a:schemeClr val="bg1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062B63-4148-D6F1-7C19-E9A9BF24CC1E}"/>
              </a:ext>
            </a:extLst>
          </p:cNvPr>
          <p:cNvSpPr/>
          <p:nvPr/>
        </p:nvSpPr>
        <p:spPr>
          <a:xfrm>
            <a:off x="12482603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200" b="1" dirty="0"/>
              <a:t>관리자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6AAE93-9290-E203-4691-D0D753F397C9}"/>
              </a:ext>
            </a:extLst>
          </p:cNvPr>
          <p:cNvCxnSpPr>
            <a:cxnSpLocks/>
          </p:cNvCxnSpPr>
          <p:nvPr/>
        </p:nvCxnSpPr>
        <p:spPr>
          <a:xfrm>
            <a:off x="13198220" y="4164942"/>
            <a:ext cx="38963" cy="2110384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ECF2EE-A7C5-DDD7-A6F4-87269E433B57}"/>
              </a:ext>
            </a:extLst>
          </p:cNvPr>
          <p:cNvSpPr/>
          <p:nvPr/>
        </p:nvSpPr>
        <p:spPr>
          <a:xfrm>
            <a:off x="14262622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로그인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아웃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450A46-5EAC-0E02-884D-86614C54A31C}"/>
              </a:ext>
            </a:extLst>
          </p:cNvPr>
          <p:cNvCxnSpPr>
            <a:cxnSpLocks/>
          </p:cNvCxnSpPr>
          <p:nvPr/>
        </p:nvCxnSpPr>
        <p:spPr>
          <a:xfrm>
            <a:off x="15093933" y="4182990"/>
            <a:ext cx="0" cy="20923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0E653B-87ED-0F74-F41B-D9E5A7519532}"/>
              </a:ext>
            </a:extLst>
          </p:cNvPr>
          <p:cNvSpPr/>
          <p:nvPr/>
        </p:nvSpPr>
        <p:spPr>
          <a:xfrm>
            <a:off x="12953614" y="4643718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78EAE5-0049-3EC2-20A3-0597B5046279}"/>
              </a:ext>
            </a:extLst>
          </p:cNvPr>
          <p:cNvSpPr/>
          <p:nvPr/>
        </p:nvSpPr>
        <p:spPr>
          <a:xfrm>
            <a:off x="14802090" y="4654643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6BDFD-3CEC-F8D9-AD60-1850E99999D4}"/>
              </a:ext>
            </a:extLst>
          </p:cNvPr>
          <p:cNvSpPr txBox="1"/>
          <p:nvPr/>
        </p:nvSpPr>
        <p:spPr>
          <a:xfrm>
            <a:off x="13237183" y="484677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관리자승인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714B359-8ABE-7B40-896B-C1CA1E713519}"/>
              </a:ext>
            </a:extLst>
          </p:cNvPr>
          <p:cNvCxnSpPr>
            <a:cxnSpLocks/>
          </p:cNvCxnSpPr>
          <p:nvPr/>
        </p:nvCxnSpPr>
        <p:spPr>
          <a:xfrm>
            <a:off x="13574396" y="4732922"/>
            <a:ext cx="12276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CBC2AD-3B0B-C7E8-0AD9-A6DBB702954C}"/>
              </a:ext>
            </a:extLst>
          </p:cNvPr>
          <p:cNvCxnSpPr>
            <a:cxnSpLocks/>
          </p:cNvCxnSpPr>
          <p:nvPr/>
        </p:nvCxnSpPr>
        <p:spPr>
          <a:xfrm flipH="1" flipV="1">
            <a:off x="13529678" y="4881336"/>
            <a:ext cx="1263918" cy="37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7700F2-79D9-C6AE-06F4-72329553366B}"/>
              </a:ext>
            </a:extLst>
          </p:cNvPr>
          <p:cNvSpPr txBox="1"/>
          <p:nvPr/>
        </p:nvSpPr>
        <p:spPr>
          <a:xfrm>
            <a:off x="13612860" y="4388250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로그인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47FAA8-2F28-14D2-2540-808FA079D9D7}"/>
              </a:ext>
            </a:extLst>
          </p:cNvPr>
          <p:cNvSpPr/>
          <p:nvPr/>
        </p:nvSpPr>
        <p:spPr>
          <a:xfrm>
            <a:off x="16034167" y="3390900"/>
            <a:ext cx="1440160" cy="756084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시승신청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관리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E46AA1-D8FA-F408-B7FD-BC6F55F72419}"/>
              </a:ext>
            </a:extLst>
          </p:cNvPr>
          <p:cNvCxnSpPr>
            <a:cxnSpLocks/>
          </p:cNvCxnSpPr>
          <p:nvPr/>
        </p:nvCxnSpPr>
        <p:spPr>
          <a:xfrm>
            <a:off x="16865478" y="4182990"/>
            <a:ext cx="0" cy="210351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E9B4E4-30FE-781A-99C6-9EECF4B1D9D6}"/>
              </a:ext>
            </a:extLst>
          </p:cNvPr>
          <p:cNvSpPr/>
          <p:nvPr/>
        </p:nvSpPr>
        <p:spPr>
          <a:xfrm>
            <a:off x="12952705" y="539167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1FC4C0-575A-8064-A008-08ED46B8EECE}"/>
              </a:ext>
            </a:extLst>
          </p:cNvPr>
          <p:cNvSpPr/>
          <p:nvPr/>
        </p:nvSpPr>
        <p:spPr>
          <a:xfrm>
            <a:off x="16582344" y="5391674"/>
            <a:ext cx="576064" cy="324036"/>
          </a:xfrm>
          <a:prstGeom prst="rect">
            <a:avLst/>
          </a:prstGeom>
          <a:solidFill>
            <a:srgbClr val="90969D"/>
          </a:solidFill>
          <a:ln>
            <a:solidFill>
              <a:srgbClr val="909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C9C61E-3E7B-0FC6-08DD-2F6D97E18E7A}"/>
              </a:ext>
            </a:extLst>
          </p:cNvPr>
          <p:cNvSpPr txBox="1"/>
          <p:nvPr/>
        </p:nvSpPr>
        <p:spPr>
          <a:xfrm>
            <a:off x="13937489" y="5645579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시승신청 목록 확인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52333E-7FF6-8512-8D9E-B5D87ED741B2}"/>
              </a:ext>
            </a:extLst>
          </p:cNvPr>
          <p:cNvSpPr txBox="1"/>
          <p:nvPr/>
        </p:nvSpPr>
        <p:spPr>
          <a:xfrm>
            <a:off x="13975328" y="5112074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시승신청 내역 조회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ECE3796-DD2D-976B-D5E2-B9D01675A6D6}"/>
              </a:ext>
            </a:extLst>
          </p:cNvPr>
          <p:cNvCxnSpPr>
            <a:cxnSpLocks/>
          </p:cNvCxnSpPr>
          <p:nvPr/>
        </p:nvCxnSpPr>
        <p:spPr>
          <a:xfrm>
            <a:off x="13574396" y="5512184"/>
            <a:ext cx="30045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01A4E8-1D96-DCBA-BBE0-40D3437C39E1}"/>
              </a:ext>
            </a:extLst>
          </p:cNvPr>
          <p:cNvCxnSpPr>
            <a:cxnSpLocks/>
          </p:cNvCxnSpPr>
          <p:nvPr/>
        </p:nvCxnSpPr>
        <p:spPr>
          <a:xfrm flipH="1">
            <a:off x="13532187" y="5618627"/>
            <a:ext cx="3011814" cy="184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21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475</Words>
  <Application>Microsoft Office PowerPoint</Application>
  <PresentationFormat>사용자 지정</PresentationFormat>
  <Paragraphs>176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Calibri</vt:lpstr>
      <vt:lpstr>Arial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사업 제안서 프레젠테이션</dc:title>
  <dc:creator>EZEN202</dc:creator>
  <cp:lastModifiedBy>박제연</cp:lastModifiedBy>
  <cp:revision>36</cp:revision>
  <dcterms:created xsi:type="dcterms:W3CDTF">2006-08-16T00:00:00Z</dcterms:created>
  <dcterms:modified xsi:type="dcterms:W3CDTF">2023-10-18T07:55:38Z</dcterms:modified>
  <dc:identifier>DAFxeQXPo3I</dc:identifier>
</cp:coreProperties>
</file>